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5" r:id="rId3"/>
    <p:sldId id="266" r:id="rId4"/>
    <p:sldId id="258" r:id="rId5"/>
    <p:sldId id="261" r:id="rId6"/>
    <p:sldId id="260" r:id="rId7"/>
    <p:sldId id="259" r:id="rId8"/>
    <p:sldId id="25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3" autoAdjust="0"/>
    <p:restoredTop sz="95270" autoAdjust="0"/>
  </p:normalViewPr>
  <p:slideViewPr>
    <p:cSldViewPr snapToGrid="0">
      <p:cViewPr varScale="1">
        <p:scale>
          <a:sx n="103" d="100"/>
          <a:sy n="103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EADCF-7C6C-4CF9-8F6C-913195C928CD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27667-BCCC-4EDC-A945-D05301E6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3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organizing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27667-BCCC-4EDC-A945-D05301E687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spatial clustering of applications with noise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outlier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27667-BCCC-4EDC-A945-D05301E687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5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spatial clustering of applications with noise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outlier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27667-BCCC-4EDC-A945-D05301E687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6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8DDE-11D3-4BCD-8192-0B5A033A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701D5-FA1D-433D-84E0-87527E086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6A04-77F8-4571-B5D8-D44C3F14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C81D4-3F7D-42A4-9E5E-14553940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F7DE-0AFC-4282-BC71-8319E37A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3C20-1A1D-4540-817C-F9D61189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DC592-FF4F-473D-865E-0ECAE1922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1AAB1-B099-46E9-AEAB-18FA5D75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EE2B7-1472-4BAA-8D50-29C20873A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D2CA-9E45-48C9-A0E6-B88E5F6D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8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49DBE-6BF8-4226-8A21-8EDA220CE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2C6E9-223C-4BE9-9B69-31D39FA5C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9E88-7F34-4304-B340-A7A24CA57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74EB0-C5B0-4C92-92EC-D1BFD05D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87981-542A-45BB-B881-DD2CB5B6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1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9DCB-C307-48C7-AEE1-ABFFF02B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5C31-3BDE-4677-B769-D9F3FBBF6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6010B-2325-495F-A895-0E0DB4B7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D036-FAA7-48EF-94E6-F6AB1092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7F9F3-8E65-418C-9525-D6DD21C9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1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9E5BF-1F88-44BB-B65D-34306F87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B0428-C0FE-4809-88DA-2F3C3C82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C05A4-804C-44E5-BC48-A57849B5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1199-AFA6-42F5-893C-083E8DB0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AC488-A197-42CD-8DEF-239C8458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B8FA-E96F-4183-9BF4-6975EF56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8E1A-C592-45A6-A2F6-08C41979E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29D5B-581F-46BB-8091-CC2B88C9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B6EAA-D472-4AA7-81C7-A8E1D5C1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3A155-1D64-4DA5-92D2-A3EBE66C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7C39D-4DC1-43BD-8688-75923AAF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8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A716-4B42-4C17-BC67-149EBD9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B3B25-42F5-4167-AB8F-45DFF1E0A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3B6D8-F616-42FD-8068-525EFF34C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6C101-F0D3-4EB4-A3AD-C8A8DDCE9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4A872-E5A0-4918-B95B-36C92A3E4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9A460-ECDD-4A73-905F-3B97B35B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7E2C5-38AF-424A-97E8-466A5E4C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7B12E-DC5C-46FC-A53F-E15AC37C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5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A9B-28A9-4042-89D3-AEDA0166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33FC7-0D24-4DDB-B18C-37F270D5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2F2DE-B9F3-4815-9F6B-51BE8684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5B0C9-3C73-4CCE-8361-49DEA9C5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9E07F-BAC9-49D3-8C72-410BA930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F307C-F4DD-4102-80C0-4DBB67A9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3317-6B49-4393-801A-C6273E95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4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1EE2-66D2-44DD-8090-A4893CBE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5E70-AAAC-4CD2-B186-A846A190B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0314C-3AC9-4040-9FA6-2F8BB46F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9F15E-72D8-4028-8218-0D7B2807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DA65-C24E-4640-A1D8-6B864E92A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80A9D-9E50-471B-BD68-2B69BCDF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0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9FA2-0A28-4B84-B20F-47053A75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249F6-A8A5-436D-9941-80042717F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986E3-EF94-4D3F-9831-C34F514C1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4597-232D-43C6-9594-31BC63F4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8BEB1-12BD-4AAF-846D-C9FA147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B1F08-76FE-4F57-A988-52F9C193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E94DC-4948-41C4-9F9F-E4045DF85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D2E6E-9D16-4D98-939D-22F00335A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4C0A-A304-47E8-B77C-C879FEEB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5E3EF-2043-41E3-A0EF-526BAB1AE4B9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45123-A7D1-4448-92C6-31A346E39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CB8A-69A7-479D-BD26-22E44C6F7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0E567-8651-4AB4-94D5-32D819290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8cb6/fe6ad5879c8a08151481642ba92c2d603596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0C2352-FDE2-4386-A179-182A4E883DA4}"/>
              </a:ext>
            </a:extLst>
          </p:cNvPr>
          <p:cNvSpPr/>
          <p:nvPr/>
        </p:nvSpPr>
        <p:spPr>
          <a:xfrm>
            <a:off x="6096000" y="2293"/>
            <a:ext cx="6096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FindLeft</a:t>
            </a:r>
            <a:r>
              <a:rPr lang="en-US" dirty="0"/>
              <a:t> (P, d)</a:t>
            </a:r>
          </a:p>
          <a:p>
            <a:pPr lvl="1"/>
            <a:r>
              <a:rPr lang="en-US" dirty="0"/>
              <a:t>If (P is not in a cluster){</a:t>
            </a:r>
          </a:p>
          <a:p>
            <a:pPr lvl="2"/>
            <a:r>
              <a:rPr lang="en-US" dirty="0"/>
              <a:t>P = point with previous timestamp </a:t>
            </a:r>
            <a:r>
              <a:rPr lang="en-US" dirty="0">
                <a:solidFill>
                  <a:srgbClr val="00B050"/>
                </a:solidFill>
              </a:rPr>
              <a:t>// (</a:t>
            </a:r>
            <a:r>
              <a:rPr lang="en-US" dirty="0" err="1">
                <a:solidFill>
                  <a:srgbClr val="00B050"/>
                </a:solidFill>
              </a:rPr>
              <a:t>P.timestamp</a:t>
            </a:r>
            <a:r>
              <a:rPr lang="en-US" dirty="0">
                <a:solidFill>
                  <a:srgbClr val="00B050"/>
                </a:solidFill>
              </a:rPr>
              <a:t>--) </a:t>
            </a:r>
          </a:p>
          <a:p>
            <a:pPr lvl="2"/>
            <a:r>
              <a:rPr lang="en-US" dirty="0" err="1"/>
              <a:t>FindLeft</a:t>
            </a:r>
            <a:r>
              <a:rPr lang="en-US" dirty="0"/>
              <a:t> (P, d);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return P;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FindRight</a:t>
            </a:r>
            <a:r>
              <a:rPr lang="en-US" dirty="0"/>
              <a:t> (P, d)</a:t>
            </a:r>
          </a:p>
          <a:p>
            <a:pPr lvl="1"/>
            <a:r>
              <a:rPr lang="en-US" dirty="0"/>
              <a:t>If (P is not in a cluster){</a:t>
            </a:r>
          </a:p>
          <a:p>
            <a:pPr lvl="2"/>
            <a:r>
              <a:rPr lang="en-US" dirty="0"/>
              <a:t>P = point with next timestamp </a:t>
            </a:r>
            <a:r>
              <a:rPr lang="en-US" dirty="0">
                <a:solidFill>
                  <a:srgbClr val="00B050"/>
                </a:solidFill>
              </a:rPr>
              <a:t>// (</a:t>
            </a:r>
            <a:r>
              <a:rPr lang="en-US" dirty="0" err="1">
                <a:solidFill>
                  <a:srgbClr val="00B050"/>
                </a:solidFill>
              </a:rPr>
              <a:t>P.timestamp</a:t>
            </a:r>
            <a:r>
              <a:rPr lang="en-US" dirty="0">
                <a:solidFill>
                  <a:srgbClr val="00B050"/>
                </a:solidFill>
              </a:rPr>
              <a:t>++) </a:t>
            </a:r>
          </a:p>
          <a:p>
            <a:pPr lvl="2"/>
            <a:r>
              <a:rPr lang="en-US" dirty="0" err="1"/>
              <a:t>FindRight</a:t>
            </a:r>
            <a:r>
              <a:rPr lang="en-US" dirty="0"/>
              <a:t> (P, d);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Return  P;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CFD045-3067-4F11-B712-D05A15BF6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62" y="186851"/>
            <a:ext cx="5396194" cy="6763428"/>
          </a:xfrm>
        </p:spPr>
        <p:txBody>
          <a:bodyPr anchor="ctr">
            <a:normAutofit/>
          </a:bodyPr>
          <a:lstStyle/>
          <a:p>
            <a:pPr marL="0" indent="0" fontAlgn="ctr">
              <a:lnSpc>
                <a:spcPct val="100000"/>
              </a:lnSpc>
              <a:buNone/>
            </a:pPr>
            <a:r>
              <a:rPr lang="en-US" sz="1200" dirty="0"/>
              <a:t>Clustering-Dispersion (Threshold d) 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/>
              <a:t>Remove all rows with confidence &lt; 0.6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/>
              <a:t>Run Savitzky-Golay filter (..., 5, 11)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/>
              <a:t>Plot </a:t>
            </a:r>
            <a:r>
              <a:rPr lang="en-US" sz="1200" i="1" dirty="0"/>
              <a:t>vertical vs horizontal </a:t>
            </a:r>
            <a:r>
              <a:rPr lang="en-US" sz="1200" dirty="0"/>
              <a:t>gaze point in degrees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// Pass the coordinates to DBSCAN algorithm and get the clusters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/>
              <a:t>CG = DBSCAN(d, </a:t>
            </a:r>
            <a:r>
              <a:rPr lang="en-US" sz="1200" dirty="0" err="1"/>
              <a:t>minPoints</a:t>
            </a:r>
            <a:r>
              <a:rPr lang="en-US" sz="1200" dirty="0"/>
              <a:t>);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// Variation with BP can be used for adaptive version, eps value changes based on feedback</a:t>
            </a:r>
          </a:p>
          <a:p>
            <a:pPr marL="457200" lvl="1" indent="0" fontAlgn="ctr">
              <a:lnSpc>
                <a:spcPct val="100000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// Parameters: </a:t>
            </a:r>
            <a:r>
              <a:rPr lang="el-GR" sz="1200" dirty="0">
                <a:solidFill>
                  <a:srgbClr val="00B050"/>
                </a:solidFill>
              </a:rPr>
              <a:t> </a:t>
            </a:r>
            <a:endParaRPr lang="en-US" sz="1200" dirty="0">
              <a:solidFill>
                <a:srgbClr val="00B050"/>
              </a:solidFill>
            </a:endParaRPr>
          </a:p>
          <a:p>
            <a:pPr marL="914400" lvl="2" indent="0" fontAlgn="ctr">
              <a:lnSpc>
                <a:spcPct val="100000"/>
              </a:lnSpc>
              <a:buNone/>
            </a:pPr>
            <a:r>
              <a:rPr lang="el-GR" sz="1200" dirty="0">
                <a:solidFill>
                  <a:srgbClr val="00B050"/>
                </a:solidFill>
              </a:rPr>
              <a:t>ε (</a:t>
            </a:r>
            <a:r>
              <a:rPr lang="en-US" sz="1200" dirty="0">
                <a:solidFill>
                  <a:srgbClr val="00B050"/>
                </a:solidFill>
              </a:rPr>
              <a:t>eps): 2 degree </a:t>
            </a:r>
          </a:p>
          <a:p>
            <a:pPr marL="914400" lvl="2" indent="0" fontAlgn="ctr">
              <a:lnSpc>
                <a:spcPct val="100000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minimum number of points required : 10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B050"/>
                </a:solidFill>
              </a:rPr>
              <a:t>// Centroid of the clusters in CG gives an estimate of fixation point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For all point P not in any cluster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	 </a:t>
            </a:r>
            <a:r>
              <a:rPr lang="en-US" sz="1200" dirty="0" err="1"/>
              <a:t>GenerateSaccade</a:t>
            </a:r>
            <a:r>
              <a:rPr lang="en-US" sz="1200" dirty="0"/>
              <a:t> (P, d)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End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End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Initialize </a:t>
            </a:r>
            <a:r>
              <a:rPr lang="en-US" sz="1200" dirty="0" err="1"/>
              <a:t>SaccadelList</a:t>
            </a:r>
            <a:r>
              <a:rPr lang="en-US" sz="1200" dirty="0"/>
              <a:t> {start, end, duration};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GenerateSaccade</a:t>
            </a:r>
            <a:r>
              <a:rPr lang="en-US" sz="1200" dirty="0"/>
              <a:t> (P, 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Left = </a:t>
            </a:r>
            <a:r>
              <a:rPr lang="en-US" sz="1200" dirty="0" err="1"/>
              <a:t>FindLeft</a:t>
            </a:r>
            <a:r>
              <a:rPr lang="en-US" sz="1200" dirty="0"/>
              <a:t> (P, 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Right= </a:t>
            </a:r>
            <a:r>
              <a:rPr lang="en-US" sz="1200" dirty="0" err="1"/>
              <a:t>FindRight</a:t>
            </a:r>
            <a:r>
              <a:rPr lang="en-US" sz="1200" dirty="0"/>
              <a:t> (P, 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SaccadeList.new</a:t>
            </a:r>
            <a:r>
              <a:rPr lang="en-US" sz="1200" dirty="0"/>
              <a:t>(Left, Right, |</a:t>
            </a:r>
            <a:r>
              <a:rPr lang="en-US" sz="1200" dirty="0" err="1"/>
              <a:t>Left.timestamp</a:t>
            </a:r>
            <a:r>
              <a:rPr lang="en-US" sz="1200" dirty="0"/>
              <a:t> – </a:t>
            </a:r>
            <a:r>
              <a:rPr lang="en-US" sz="1200" dirty="0" err="1"/>
              <a:t>Right.timestamp</a:t>
            </a:r>
            <a:r>
              <a:rPr lang="en-US" sz="1200" dirty="0"/>
              <a:t>|);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End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501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9D2A-EFBF-44F2-915C-4547FF42F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05" y="231716"/>
            <a:ext cx="5794695" cy="6502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Velocity_Var_Window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Plot the velocity graph</a:t>
            </a:r>
          </a:p>
          <a:p>
            <a:pPr marL="457200" lvl="1" indent="0">
              <a:buNone/>
            </a:pPr>
            <a:r>
              <a:rPr lang="en-US" sz="1400" dirty="0"/>
              <a:t>For each point P</a:t>
            </a:r>
          </a:p>
          <a:p>
            <a:pPr marL="914400" lvl="2" indent="0">
              <a:buNone/>
            </a:pPr>
            <a:r>
              <a:rPr lang="en-US" sz="1400" dirty="0"/>
              <a:t>If (P is in a cluster) {</a:t>
            </a:r>
          </a:p>
          <a:p>
            <a:pPr marL="914400" lvl="2" indent="0">
              <a:buNone/>
            </a:pPr>
            <a:r>
              <a:rPr lang="en-US" sz="1400" dirty="0"/>
              <a:t>Plot all points in the cluster </a:t>
            </a:r>
          </a:p>
          <a:p>
            <a:pPr marL="914400" lvl="2" indent="0">
              <a:buNone/>
            </a:pPr>
            <a:r>
              <a:rPr lang="en-US" sz="1400" dirty="0"/>
              <a:t>Find the mean, variance, SD</a:t>
            </a:r>
          </a:p>
          <a:p>
            <a:pPr marL="914400" lvl="2" indent="0">
              <a:buNone/>
            </a:pPr>
            <a:r>
              <a:rPr lang="en-US" sz="1400" dirty="0"/>
              <a:t>If (It is not the first cluster) {</a:t>
            </a:r>
          </a:p>
          <a:p>
            <a:pPr marL="1371600" lvl="3" indent="0">
              <a:buNone/>
            </a:pPr>
            <a:r>
              <a:rPr lang="en-US" sz="1400" dirty="0"/>
              <a:t>Compare with other samples using t-test and F-test</a:t>
            </a:r>
          </a:p>
          <a:p>
            <a:pPr marL="914400" lvl="2" indent="0">
              <a:buNone/>
            </a:pPr>
            <a:r>
              <a:rPr lang="en-US" sz="1400" dirty="0"/>
              <a:t>}</a:t>
            </a:r>
          </a:p>
          <a:p>
            <a:pPr marL="914400" lvl="2" indent="0">
              <a:buNone/>
            </a:pPr>
            <a:r>
              <a:rPr lang="en-US" sz="1400" dirty="0"/>
              <a:t>If statistically insignificant </a:t>
            </a:r>
          </a:p>
          <a:p>
            <a:pPr marL="457200" lvl="1" indent="0">
              <a:buNone/>
            </a:pPr>
            <a:r>
              <a:rPr lang="en-US" sz="1400" dirty="0"/>
              <a:t>}</a:t>
            </a:r>
          </a:p>
          <a:p>
            <a:pPr marL="457200" lvl="1" indent="0">
              <a:buNone/>
            </a:pPr>
            <a:r>
              <a:rPr lang="en-US" sz="1400" dirty="0"/>
              <a:t>End</a:t>
            </a:r>
          </a:p>
          <a:p>
            <a:pPr marL="0" indent="0">
              <a:buNone/>
            </a:pPr>
            <a:r>
              <a:rPr lang="en-US" sz="1400" dirty="0"/>
              <a:t>End </a:t>
            </a:r>
          </a:p>
          <a:p>
            <a:pPr marL="0" indent="0">
              <a:buNone/>
            </a:pPr>
            <a:r>
              <a:rPr lang="en-US" sz="1400" dirty="0"/>
              <a:t>// Can be computationally cost effective</a:t>
            </a:r>
          </a:p>
          <a:p>
            <a:pPr marL="0" indent="0">
              <a:buNone/>
            </a:pPr>
            <a:r>
              <a:rPr lang="en-US" sz="1400" dirty="0"/>
              <a:t>// Can find which cluster has more noise</a:t>
            </a:r>
          </a:p>
          <a:p>
            <a:pPr marL="0" indent="0">
              <a:buNone/>
            </a:pPr>
            <a:r>
              <a:rPr lang="en-US" sz="1400" dirty="0"/>
              <a:t>// More points at a single point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// Dynamic window size</a:t>
            </a:r>
          </a:p>
          <a:p>
            <a:pPr marL="0" indent="0">
              <a:buNone/>
            </a:pPr>
            <a:r>
              <a:rPr lang="en-US" sz="1400" dirty="0"/>
              <a:t>//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E24C9F-3759-8D48-99FA-E5F974EADA4F}"/>
              </a:ext>
            </a:extLst>
          </p:cNvPr>
          <p:cNvSpPr txBox="1">
            <a:spLocks/>
          </p:cNvSpPr>
          <p:nvPr/>
        </p:nvSpPr>
        <p:spPr>
          <a:xfrm>
            <a:off x="6096000" y="123569"/>
            <a:ext cx="5794695" cy="6502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/>
              <a:t>Velocity_Var_Window</a:t>
            </a:r>
            <a:endParaRPr lang="en-US" sz="14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Plot the velocity graph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 err="1"/>
              <a:t>Window_size</a:t>
            </a:r>
            <a:r>
              <a:rPr lang="en-US" sz="1400" dirty="0"/>
              <a:t> = 11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For each cluster C in CG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Find Confidence interval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Start from first point in the cluster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End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400" dirty="0"/>
              <a:t>End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End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// Can be computationally cost effective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// Can find which cluster has more noise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// More points at a single point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// Dynamic window size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314047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37E540-32E6-5346-B7A0-22C776433F65}"/>
              </a:ext>
            </a:extLst>
          </p:cNvPr>
          <p:cNvSpPr/>
          <p:nvPr/>
        </p:nvSpPr>
        <p:spPr>
          <a:xfrm>
            <a:off x="6096000" y="123569"/>
            <a:ext cx="5890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Spatial-3D</a:t>
            </a:r>
          </a:p>
          <a:p>
            <a:r>
              <a:rPr lang="en-US" dirty="0"/>
              <a:t>Plot 3D gaze coordinates </a:t>
            </a:r>
          </a:p>
          <a:p>
            <a:r>
              <a:rPr lang="en-US" dirty="0"/>
              <a:t>Cluster using DBSCAN  and get CG </a:t>
            </a:r>
            <a:r>
              <a:rPr lang="en-US" dirty="0">
                <a:solidFill>
                  <a:srgbClr val="00B050"/>
                </a:solidFill>
              </a:rPr>
              <a:t>// (or k-means)</a:t>
            </a:r>
            <a:endParaRPr lang="en-US" dirty="0"/>
          </a:p>
          <a:p>
            <a:r>
              <a:rPr lang="en-US" dirty="0"/>
              <a:t>End </a:t>
            </a:r>
          </a:p>
          <a:p>
            <a:endParaRPr lang="en-US" dirty="0"/>
          </a:p>
          <a:p>
            <a:r>
              <a:rPr lang="en-US" dirty="0"/>
              <a:t>Apply some cross validation between Dispersion and Spatial model</a:t>
            </a:r>
          </a:p>
        </p:txBody>
      </p:sp>
    </p:spTree>
    <p:extLst>
      <p:ext uri="{BB962C8B-B14F-4D97-AF65-F5344CB8AC3E}">
        <p14:creationId xmlns:p14="http://schemas.microsoft.com/office/powerpoint/2010/main" val="386095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9/91/Somtraining.svg/500px-Somtraining.svg.png">
            <a:extLst>
              <a:ext uri="{FF2B5EF4-FFF2-40B4-BE49-F238E27FC236}">
                <a16:creationId xmlns:a16="http://schemas.microsoft.com/office/drawing/2014/main" id="{A06EBDB1-7AC9-4898-9C99-F5BB0371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1" y="2466045"/>
            <a:ext cx="10892481" cy="294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90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box 2_13_2019 3_51_20 AM">
            <a:hlinkClick r:id="" action="ppaction://media"/>
            <a:extLst>
              <a:ext uri="{FF2B5EF4-FFF2-40B4-BE49-F238E27FC236}">
                <a16:creationId xmlns:a16="http://schemas.microsoft.com/office/drawing/2014/main" id="{9E552E00-9BDA-4742-BE51-A69F886D5E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203" b="-203"/>
          <a:stretch/>
        </p:blipFill>
        <p:spPr>
          <a:xfrm>
            <a:off x="2183363" y="1825625"/>
            <a:ext cx="7779787" cy="4339604"/>
          </a:xfrm>
        </p:spPr>
      </p:pic>
    </p:spTree>
    <p:extLst>
      <p:ext uri="{BB962C8B-B14F-4D97-AF65-F5344CB8AC3E}">
        <p14:creationId xmlns:p14="http://schemas.microsoft.com/office/powerpoint/2010/main" val="13240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513FDB-8C8E-44D7-897D-20E82B23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13E7DF7-ACC2-4B8D-9AEF-7A1030B37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49A318-C28C-4EFD-9FA8-44DA47C2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41D7-D3C6-4AC3-B749-F46CB7A7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hlinkClick r:id="rId2"/>
              </a:rPr>
              <a:t>https://pdfs.semanticscholar.org/8cb6/fe6ad5879c8a08151481642ba92c2d603596.pdf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https://</a:t>
            </a:r>
            <a:r>
              <a:rPr lang="en-US" sz="2000" dirty="0" err="1"/>
              <a:t>www.sciencedirect.com</a:t>
            </a:r>
            <a:r>
              <a:rPr lang="en-US" sz="2000" dirty="0"/>
              <a:t>/science/article/</a:t>
            </a:r>
            <a:r>
              <a:rPr lang="en-US" sz="2000" dirty="0" err="1"/>
              <a:t>pii</a:t>
            </a:r>
            <a:r>
              <a:rPr lang="en-US" sz="2000" dirty="0"/>
              <a:t>/S0360835212000563</a:t>
            </a:r>
          </a:p>
        </p:txBody>
      </p:sp>
    </p:spTree>
    <p:extLst>
      <p:ext uri="{BB962C8B-B14F-4D97-AF65-F5344CB8AC3E}">
        <p14:creationId xmlns:p14="http://schemas.microsoft.com/office/powerpoint/2010/main" val="42789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F92934-0AEF-4A9B-A0A6-466BF5AC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6" y="94572"/>
            <a:ext cx="5396194" cy="6763428"/>
          </a:xfrm>
        </p:spPr>
        <p:txBody>
          <a:bodyPr anchor="ctr">
            <a:normAutofit fontScale="70000" lnSpcReduction="20000"/>
          </a:bodyPr>
          <a:lstStyle/>
          <a:p>
            <a:pPr marL="0" indent="0" fontAlgn="ctr">
              <a:buNone/>
            </a:pPr>
            <a:r>
              <a:rPr lang="en-US" sz="2000" dirty="0"/>
              <a:t>Clustering-Dispersion (Threshold d) </a:t>
            </a:r>
          </a:p>
          <a:p>
            <a:pPr marL="457200" lvl="1" indent="0" fontAlgn="ctr">
              <a:buNone/>
            </a:pPr>
            <a:r>
              <a:rPr lang="en-US" sz="1600" dirty="0"/>
              <a:t>Remove all rows with confidence &lt; 0.6</a:t>
            </a:r>
          </a:p>
          <a:p>
            <a:pPr marL="457200" lvl="1" indent="0" fontAlgn="ctr">
              <a:buNone/>
            </a:pPr>
            <a:r>
              <a:rPr lang="en-US" sz="1600" dirty="0"/>
              <a:t>Run Savitzky-Golay filter (..., 5, 11)</a:t>
            </a:r>
          </a:p>
          <a:p>
            <a:pPr marL="457200" lvl="1" indent="0" fontAlgn="ctr">
              <a:buNone/>
            </a:pPr>
            <a:r>
              <a:rPr lang="en-US" sz="1600" dirty="0"/>
              <a:t>Plot </a:t>
            </a:r>
            <a:r>
              <a:rPr lang="en-US" sz="1600" i="1" dirty="0"/>
              <a:t>vertical vs horizontal </a:t>
            </a:r>
            <a:r>
              <a:rPr lang="en-US" sz="1600" dirty="0"/>
              <a:t>gaze point in degrees</a:t>
            </a:r>
          </a:p>
          <a:p>
            <a:pPr marL="457200" lvl="1" indent="0" fontAlgn="ctr">
              <a:buNone/>
            </a:pPr>
            <a:r>
              <a:rPr lang="en-US" sz="1400" dirty="0">
                <a:solidFill>
                  <a:srgbClr val="00B050"/>
                </a:solidFill>
              </a:rPr>
              <a:t>// Pass the coordinates to DBSCAN algorithm and get the clusters</a:t>
            </a:r>
          </a:p>
          <a:p>
            <a:pPr marL="457200" lvl="1" indent="0" fontAlgn="ctr">
              <a:buNone/>
            </a:pPr>
            <a:r>
              <a:rPr lang="en-US" sz="1600" dirty="0"/>
              <a:t>CG = DBSCAN(d, </a:t>
            </a:r>
            <a:r>
              <a:rPr lang="en-US" sz="1600" dirty="0" err="1"/>
              <a:t>minPoints</a:t>
            </a:r>
            <a:r>
              <a:rPr lang="en-US" sz="1600" dirty="0"/>
              <a:t>);</a:t>
            </a:r>
          </a:p>
          <a:p>
            <a:pPr marL="457200" lvl="1" indent="0" fontAlgn="ctr">
              <a:buNone/>
            </a:pPr>
            <a:r>
              <a:rPr lang="en-US" sz="1400" dirty="0">
                <a:solidFill>
                  <a:srgbClr val="00B050"/>
                </a:solidFill>
              </a:rPr>
              <a:t>// Variation with BP can be used for adaptive version, eps value changes based on feedback</a:t>
            </a:r>
          </a:p>
          <a:p>
            <a:pPr marL="457200" lvl="1" indent="0" fontAlgn="ctr">
              <a:buNone/>
            </a:pPr>
            <a:r>
              <a:rPr lang="en-US" sz="1400" dirty="0">
                <a:solidFill>
                  <a:srgbClr val="00B050"/>
                </a:solidFill>
              </a:rPr>
              <a:t>// Parameters: </a:t>
            </a:r>
            <a:r>
              <a:rPr lang="el-GR" sz="1400" dirty="0">
                <a:solidFill>
                  <a:srgbClr val="00B050"/>
                </a:solidFill>
              </a:rPr>
              <a:t> </a:t>
            </a:r>
            <a:endParaRPr lang="en-US" sz="1400" dirty="0">
              <a:solidFill>
                <a:srgbClr val="00B050"/>
              </a:solidFill>
            </a:endParaRPr>
          </a:p>
          <a:p>
            <a:pPr marL="914400" lvl="2" indent="0" fontAlgn="ctr">
              <a:buNone/>
            </a:pPr>
            <a:r>
              <a:rPr lang="el-GR" sz="1400" dirty="0">
                <a:solidFill>
                  <a:srgbClr val="00B050"/>
                </a:solidFill>
              </a:rPr>
              <a:t>ε (</a:t>
            </a:r>
            <a:r>
              <a:rPr lang="en-US" sz="1400" dirty="0">
                <a:solidFill>
                  <a:srgbClr val="00B050"/>
                </a:solidFill>
              </a:rPr>
              <a:t>eps): 2 degree </a:t>
            </a:r>
          </a:p>
          <a:p>
            <a:pPr marL="914400" lvl="2" indent="0" fontAlgn="ctr">
              <a:buNone/>
            </a:pPr>
            <a:r>
              <a:rPr lang="en-US" sz="1400" dirty="0">
                <a:solidFill>
                  <a:srgbClr val="00B050"/>
                </a:solidFill>
              </a:rPr>
              <a:t>minimum number of points required : 10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00B050"/>
                </a:solidFill>
              </a:rPr>
              <a:t>// Centroid of the clusters in CG gives an estimate of fixation point</a:t>
            </a:r>
          </a:p>
          <a:p>
            <a:pPr marL="457200" lvl="1" indent="0">
              <a:buNone/>
            </a:pPr>
            <a:r>
              <a:rPr lang="en-US" sz="1600" dirty="0"/>
              <a:t>For all point P not in any cluster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FindNearestCluster</a:t>
            </a:r>
            <a:r>
              <a:rPr lang="en-US" sz="1600" dirty="0"/>
              <a:t>(P, d)</a:t>
            </a:r>
          </a:p>
          <a:p>
            <a:pPr marL="457200" lvl="1" indent="0">
              <a:buNone/>
            </a:pPr>
            <a:r>
              <a:rPr lang="en-US" sz="1600" dirty="0"/>
              <a:t>End</a:t>
            </a:r>
          </a:p>
          <a:p>
            <a:pPr marL="457200" lvl="1" indent="0">
              <a:buNone/>
            </a:pPr>
            <a:r>
              <a:rPr lang="en-US" sz="1600" dirty="0" err="1"/>
              <a:t>GetSaccadeList</a:t>
            </a:r>
            <a:r>
              <a:rPr lang="en-US" sz="1600" dirty="0"/>
              <a:t>();</a:t>
            </a:r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0" indent="0">
              <a:buNone/>
            </a:pPr>
            <a:r>
              <a:rPr lang="en-US" sz="2000" dirty="0"/>
              <a:t>Initialize </a:t>
            </a:r>
            <a:r>
              <a:rPr lang="en-US" sz="2000" dirty="0" err="1"/>
              <a:t>NodeList</a:t>
            </a:r>
            <a:r>
              <a:rPr lang="en-US" sz="2000" dirty="0"/>
              <a:t> {};</a:t>
            </a:r>
          </a:p>
          <a:p>
            <a:pPr marL="0" indent="0">
              <a:buNone/>
            </a:pPr>
            <a:r>
              <a:rPr lang="en-US" sz="2000" dirty="0" err="1"/>
              <a:t>FindNearestCluster</a:t>
            </a:r>
            <a:r>
              <a:rPr lang="en-US" sz="2000" dirty="0"/>
              <a:t>(P, d)</a:t>
            </a:r>
          </a:p>
          <a:p>
            <a:pPr marL="457200" lvl="1" indent="0">
              <a:buNone/>
            </a:pPr>
            <a:r>
              <a:rPr lang="en-US" sz="1500" dirty="0"/>
              <a:t>If (P is not in a cluster){</a:t>
            </a:r>
          </a:p>
          <a:p>
            <a:pPr marL="914400" lvl="2" indent="0">
              <a:buNone/>
            </a:pPr>
            <a:r>
              <a:rPr lang="en-US" sz="1500" dirty="0"/>
              <a:t>P = point with next timestamp </a:t>
            </a:r>
            <a:r>
              <a:rPr lang="en-US" sz="1500" dirty="0">
                <a:solidFill>
                  <a:srgbClr val="00B050"/>
                </a:solidFill>
              </a:rPr>
              <a:t>// (</a:t>
            </a:r>
            <a:r>
              <a:rPr lang="en-US" sz="1500" dirty="0" err="1">
                <a:solidFill>
                  <a:srgbClr val="00B050"/>
                </a:solidFill>
              </a:rPr>
              <a:t>P.timestamp</a:t>
            </a:r>
            <a:r>
              <a:rPr lang="en-US" sz="1500" dirty="0">
                <a:solidFill>
                  <a:srgbClr val="00B050"/>
                </a:solidFill>
              </a:rPr>
              <a:t>++)</a:t>
            </a:r>
          </a:p>
          <a:p>
            <a:pPr marL="914400" lvl="2" indent="0">
              <a:buNone/>
            </a:pPr>
            <a:r>
              <a:rPr lang="en-US" sz="1500" dirty="0"/>
              <a:t>If(P is not in </a:t>
            </a:r>
            <a:r>
              <a:rPr lang="en-US" sz="1500" dirty="0" err="1"/>
              <a:t>NodeList</a:t>
            </a:r>
            <a:r>
              <a:rPr lang="en-US" sz="1500" dirty="0"/>
              <a:t>){</a:t>
            </a:r>
          </a:p>
          <a:p>
            <a:pPr marL="1371600" lvl="3" indent="0">
              <a:buNone/>
            </a:pPr>
            <a:r>
              <a:rPr lang="en-US" sz="1500" dirty="0" err="1"/>
              <a:t>NodeList.add</a:t>
            </a:r>
            <a:r>
              <a:rPr lang="en-US" sz="1500" dirty="0"/>
              <a:t>(P);</a:t>
            </a:r>
          </a:p>
          <a:p>
            <a:pPr marL="914400" lvl="2" indent="0">
              <a:buNone/>
            </a:pPr>
            <a:r>
              <a:rPr lang="en-US" sz="1500" dirty="0"/>
              <a:t>}</a:t>
            </a:r>
          </a:p>
          <a:p>
            <a:pPr marL="914400" lvl="2" indent="0">
              <a:buNone/>
            </a:pPr>
            <a:r>
              <a:rPr lang="en-US" sz="1500" dirty="0" err="1"/>
              <a:t>FindNearestCluster</a:t>
            </a:r>
            <a:r>
              <a:rPr lang="en-US" sz="1500" dirty="0"/>
              <a:t> (P, d);</a:t>
            </a:r>
          </a:p>
          <a:p>
            <a:pPr marL="457200" lvl="1" indent="0">
              <a:buNone/>
            </a:pPr>
            <a:r>
              <a:rPr lang="en-US" sz="1500" dirty="0"/>
              <a:t>}</a:t>
            </a:r>
          </a:p>
          <a:p>
            <a:pPr marL="457200" lvl="1" indent="0">
              <a:buNone/>
            </a:pPr>
            <a:r>
              <a:rPr lang="en-US" sz="1500" dirty="0"/>
              <a:t>SaccEndPoint1 = P;</a:t>
            </a:r>
          </a:p>
          <a:p>
            <a:pPr marL="457200" lvl="1" indent="0">
              <a:buNone/>
            </a:pPr>
            <a:r>
              <a:rPr lang="en-US" sz="1500" dirty="0"/>
              <a:t>If (P is not in a cluster){</a:t>
            </a:r>
          </a:p>
          <a:p>
            <a:pPr marL="914400" lvl="2" indent="0">
              <a:buNone/>
            </a:pPr>
            <a:r>
              <a:rPr lang="en-US" sz="1500" dirty="0"/>
              <a:t>P = point with previous timestamp </a:t>
            </a:r>
            <a:r>
              <a:rPr lang="en-US" sz="1500" dirty="0">
                <a:solidFill>
                  <a:srgbClr val="00B050"/>
                </a:solidFill>
              </a:rPr>
              <a:t>// (</a:t>
            </a:r>
            <a:r>
              <a:rPr lang="en-US" sz="1500" dirty="0" err="1">
                <a:solidFill>
                  <a:srgbClr val="00B050"/>
                </a:solidFill>
              </a:rPr>
              <a:t>P.timestamp</a:t>
            </a:r>
            <a:r>
              <a:rPr lang="en-US" sz="1500" dirty="0">
                <a:solidFill>
                  <a:srgbClr val="00B050"/>
                </a:solidFill>
              </a:rPr>
              <a:t>++)</a:t>
            </a:r>
          </a:p>
          <a:p>
            <a:pPr marL="914400" lvl="2" indent="0">
              <a:buNone/>
            </a:pPr>
            <a:r>
              <a:rPr lang="en-US" sz="1500" dirty="0"/>
              <a:t>If(P is not in </a:t>
            </a:r>
            <a:r>
              <a:rPr lang="en-US" sz="1500" dirty="0" err="1"/>
              <a:t>NodeList</a:t>
            </a:r>
            <a:r>
              <a:rPr lang="en-US" sz="1500" dirty="0"/>
              <a:t>){</a:t>
            </a:r>
          </a:p>
          <a:p>
            <a:pPr marL="1371600" lvl="3" indent="0">
              <a:buNone/>
            </a:pPr>
            <a:r>
              <a:rPr lang="en-US" sz="1500" dirty="0" err="1"/>
              <a:t>NodeList.add</a:t>
            </a:r>
            <a:r>
              <a:rPr lang="en-US" sz="1500" dirty="0"/>
              <a:t>(P);</a:t>
            </a:r>
          </a:p>
          <a:p>
            <a:pPr marL="914400" lvl="2" indent="0">
              <a:buNone/>
            </a:pPr>
            <a:r>
              <a:rPr lang="en-US" sz="1500" dirty="0"/>
              <a:t>}</a:t>
            </a:r>
          </a:p>
          <a:p>
            <a:pPr marL="914400" lvl="2" indent="0">
              <a:buNone/>
            </a:pPr>
            <a:r>
              <a:rPr lang="en-US" sz="1500" dirty="0" err="1"/>
              <a:t>FindNearestCluster</a:t>
            </a:r>
            <a:r>
              <a:rPr lang="en-US" sz="1500" dirty="0"/>
              <a:t> (P, d);</a:t>
            </a:r>
          </a:p>
          <a:p>
            <a:pPr marL="457200" lvl="1" indent="0">
              <a:buNone/>
            </a:pPr>
            <a:r>
              <a:rPr lang="en-US" sz="1500" dirty="0"/>
              <a:t>}</a:t>
            </a:r>
          </a:p>
          <a:p>
            <a:pPr marL="457200" lvl="1" indent="0">
              <a:buNone/>
            </a:pPr>
            <a:r>
              <a:rPr lang="en-US" sz="1500" dirty="0"/>
              <a:t>SaccEndPoint2 = P;</a:t>
            </a:r>
            <a:endParaRPr lang="en-US" sz="16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0DFC2A-F311-4007-AE44-1A14A7F980DF}"/>
              </a:ext>
            </a:extLst>
          </p:cNvPr>
          <p:cNvSpPr/>
          <p:nvPr/>
        </p:nvSpPr>
        <p:spPr>
          <a:xfrm>
            <a:off x="5486399" y="80459"/>
            <a:ext cx="3263317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Initialize tree class T with {node, *left, *right}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FindNearestCluster</a:t>
            </a:r>
            <a:r>
              <a:rPr lang="en-US" sz="2000" dirty="0">
                <a:solidFill>
                  <a:srgbClr val="00B050"/>
                </a:solidFill>
              </a:rPr>
              <a:t>(Point p, Threshold d)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If(any point in threshold radius around P){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	If(</a:t>
            </a:r>
            <a:r>
              <a:rPr lang="en-US" sz="1600" dirty="0" err="1">
                <a:solidFill>
                  <a:srgbClr val="00B050"/>
                </a:solidFill>
              </a:rPr>
              <a:t>Pn</a:t>
            </a:r>
            <a:r>
              <a:rPr lang="en-US" sz="1600" dirty="0">
                <a:solidFill>
                  <a:srgbClr val="00B050"/>
                </a:solidFill>
              </a:rPr>
              <a:t> does not belong to a cluster){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		</a:t>
            </a:r>
          </a:p>
          <a:p>
            <a:pPr lvl="2"/>
            <a:r>
              <a:rPr lang="en-US" sz="1200" dirty="0">
                <a:solidFill>
                  <a:srgbClr val="00B050"/>
                </a:solidFill>
              </a:rPr>
              <a:t>	</a:t>
            </a:r>
            <a:r>
              <a:rPr lang="en-US" sz="1500" dirty="0" err="1">
                <a:solidFill>
                  <a:srgbClr val="00B050"/>
                </a:solidFill>
              </a:rPr>
              <a:t>FindNearestCluster</a:t>
            </a:r>
            <a:r>
              <a:rPr lang="en-US" sz="1500" dirty="0">
                <a:solidFill>
                  <a:srgbClr val="00B050"/>
                </a:solidFill>
              </a:rPr>
              <a:t>(Point </a:t>
            </a:r>
            <a:r>
              <a:rPr lang="en-US" sz="1500" dirty="0" err="1">
                <a:solidFill>
                  <a:srgbClr val="00B050"/>
                </a:solidFill>
              </a:rPr>
              <a:t>pn</a:t>
            </a:r>
            <a:r>
              <a:rPr lang="en-US" sz="1500" dirty="0">
                <a:solidFill>
                  <a:srgbClr val="00B050"/>
                </a:solidFill>
              </a:rPr>
              <a:t>, Threshold d)</a:t>
            </a:r>
          </a:p>
          <a:p>
            <a:pPr lvl="2"/>
            <a:r>
              <a:rPr lang="en-US" sz="1200" dirty="0">
                <a:solidFill>
                  <a:srgbClr val="00B050"/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Else{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	</a:t>
            </a:r>
            <a:r>
              <a:rPr lang="en-US" sz="1600" dirty="0" err="1">
                <a:solidFill>
                  <a:srgbClr val="00B050"/>
                </a:solidFill>
              </a:rPr>
              <a:t>FindNearestCluster</a:t>
            </a:r>
            <a:r>
              <a:rPr lang="en-US" sz="1600" dirty="0">
                <a:solidFill>
                  <a:srgbClr val="00B050"/>
                </a:solidFill>
              </a:rPr>
              <a:t>(Point p, Threshold d +1)</a:t>
            </a:r>
          </a:p>
          <a:p>
            <a:pPr lvl="1"/>
            <a:r>
              <a:rPr lang="en-US" sz="1600" dirty="0">
                <a:solidFill>
                  <a:srgbClr val="00B050"/>
                </a:solidFill>
              </a:rPr>
              <a:t>}</a:t>
            </a:r>
          </a:p>
          <a:p>
            <a:r>
              <a:rPr lang="en-US" sz="2000" dirty="0">
                <a:solidFill>
                  <a:srgbClr val="00B05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7546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EA62-3481-46F1-BE6C-741A6615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163" y="105050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Velocity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F92934-0AEF-4A9B-A0A6-466BF5AC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74" y="1195822"/>
            <a:ext cx="7886273" cy="5456905"/>
          </a:xfrm>
        </p:spPr>
        <p:txBody>
          <a:bodyPr anchor="ctr">
            <a:normAutofit/>
          </a:bodyPr>
          <a:lstStyle/>
          <a:p>
            <a:pPr marL="0" indent="0" fontAlgn="ctr">
              <a:buNone/>
            </a:pPr>
            <a:r>
              <a:rPr lang="en-US" sz="2000" dirty="0"/>
              <a:t>Velocity (Threshold d) </a:t>
            </a:r>
          </a:p>
          <a:p>
            <a:pPr marL="457200" lvl="1" indent="0" fontAlgn="ctr">
              <a:buNone/>
            </a:pPr>
            <a:r>
              <a:rPr lang="en-US" sz="1600" dirty="0"/>
              <a:t>Remove all rows with confidence &lt; 0.6</a:t>
            </a:r>
          </a:p>
          <a:p>
            <a:pPr marL="457200" lvl="1" indent="0" fontAlgn="ctr">
              <a:buNone/>
            </a:pPr>
            <a:r>
              <a:rPr lang="en-US" sz="1600" dirty="0"/>
              <a:t>Run Savitzky-Golay filter (.., 5, 11)</a:t>
            </a:r>
          </a:p>
          <a:p>
            <a:pPr marL="457200" lvl="1" indent="0" fontAlgn="ctr">
              <a:buNone/>
            </a:pPr>
            <a:r>
              <a:rPr lang="en-US" sz="1600" dirty="0"/>
              <a:t>Plot </a:t>
            </a:r>
            <a:r>
              <a:rPr lang="en-US" sz="1600" i="1" dirty="0"/>
              <a:t>vertical vs horizontal </a:t>
            </a:r>
            <a:r>
              <a:rPr lang="en-US" sz="1600" dirty="0"/>
              <a:t>gaze point in degrees</a:t>
            </a:r>
          </a:p>
          <a:p>
            <a:pPr marL="457200" lvl="1" indent="0" fontAlgn="ctr">
              <a:buNone/>
            </a:pPr>
            <a:r>
              <a:rPr lang="en-US" sz="1600" dirty="0">
                <a:solidFill>
                  <a:srgbClr val="00B050"/>
                </a:solidFill>
              </a:rPr>
              <a:t>// Pass the XYZ coordinates to DBSCAN algorithm and get the clusters</a:t>
            </a:r>
          </a:p>
          <a:p>
            <a:pPr marL="457200" lvl="1" indent="0" fontAlgn="ctr">
              <a:buNone/>
            </a:pPr>
            <a:r>
              <a:rPr lang="en-US" sz="1600" dirty="0"/>
              <a:t>CG = DBSCAN(d, </a:t>
            </a:r>
            <a:r>
              <a:rPr lang="en-US" sz="1600" dirty="0" err="1"/>
              <a:t>minPoints</a:t>
            </a:r>
            <a:r>
              <a:rPr lang="en-US" sz="1600" dirty="0"/>
              <a:t>);</a:t>
            </a:r>
          </a:p>
          <a:p>
            <a:pPr marL="457200" lvl="1" indent="0" fontAlgn="ctr">
              <a:buNone/>
            </a:pPr>
            <a:r>
              <a:rPr lang="en-US" sz="1600" dirty="0">
                <a:solidFill>
                  <a:srgbClr val="00B050"/>
                </a:solidFill>
              </a:rPr>
              <a:t>// Variation with BP can be used for adaptive version, eps value changes based on feedback</a:t>
            </a:r>
          </a:p>
          <a:p>
            <a:pPr marL="457200" lvl="1" indent="0" fontAlgn="ctr">
              <a:buNone/>
            </a:pPr>
            <a:r>
              <a:rPr lang="en-US" sz="1600" dirty="0">
                <a:solidFill>
                  <a:srgbClr val="00B050"/>
                </a:solidFill>
              </a:rPr>
              <a:t>// Parameters: </a:t>
            </a:r>
            <a:r>
              <a:rPr lang="el-GR" sz="1600" dirty="0">
                <a:solidFill>
                  <a:srgbClr val="00B050"/>
                </a:solidFill>
              </a:rPr>
              <a:t> </a:t>
            </a:r>
            <a:endParaRPr lang="en-US" sz="1600" dirty="0">
              <a:solidFill>
                <a:srgbClr val="00B050"/>
              </a:solidFill>
            </a:endParaRPr>
          </a:p>
          <a:p>
            <a:pPr marL="914400" lvl="2" indent="0" fontAlgn="ctr">
              <a:buNone/>
            </a:pPr>
            <a:r>
              <a:rPr lang="el-GR" sz="1600" dirty="0">
                <a:solidFill>
                  <a:srgbClr val="00B050"/>
                </a:solidFill>
              </a:rPr>
              <a:t>ε (</a:t>
            </a:r>
            <a:r>
              <a:rPr lang="en-US" sz="1600" dirty="0">
                <a:solidFill>
                  <a:srgbClr val="00B050"/>
                </a:solidFill>
              </a:rPr>
              <a:t>eps): 2 degree </a:t>
            </a:r>
          </a:p>
          <a:p>
            <a:pPr marL="914400" lvl="2" indent="0" fontAlgn="ctr">
              <a:buNone/>
            </a:pPr>
            <a:r>
              <a:rPr lang="en-US" sz="1600" dirty="0">
                <a:solidFill>
                  <a:srgbClr val="00B050"/>
                </a:solidFill>
              </a:rPr>
              <a:t>minimum number of points required : 10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B050"/>
                </a:solidFill>
              </a:rPr>
              <a:t>// Centroid of the clusters in CG gives an estimate of fixation point</a:t>
            </a:r>
          </a:p>
          <a:p>
            <a:pPr marL="0" indent="0">
              <a:buNone/>
            </a:pPr>
            <a:r>
              <a:rPr lang="en-US" sz="2000" dirty="0"/>
              <a:t>For each cluster C in CG</a:t>
            </a:r>
          </a:p>
          <a:p>
            <a:pPr marL="0" indent="0">
              <a:buNone/>
            </a:pPr>
            <a:r>
              <a:rPr lang="en-US" sz="2000" dirty="0"/>
              <a:t>Plot centroid of C</a:t>
            </a:r>
          </a:p>
          <a:p>
            <a:pPr marL="0" indent="0">
              <a:buNone/>
            </a:pPr>
            <a:r>
              <a:rPr lang="en-US" sz="2000" dirty="0"/>
              <a:t>End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End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4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4105</TotalTime>
  <Words>531</Words>
  <Application>Microsoft Macintosh PowerPoint</Application>
  <PresentationFormat>Widescreen</PresentationFormat>
  <Paragraphs>156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Velocity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Dispersion</dc:title>
  <dc:creator>Kshitij Sinha</dc:creator>
  <cp:lastModifiedBy>Kshitij Sinha</cp:lastModifiedBy>
  <cp:revision>101</cp:revision>
  <dcterms:created xsi:type="dcterms:W3CDTF">2019-02-13T08:34:39Z</dcterms:created>
  <dcterms:modified xsi:type="dcterms:W3CDTF">2019-02-16T10:42:29Z</dcterms:modified>
</cp:coreProperties>
</file>